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6" r:id="rId5"/>
    <p:sldId id="257" r:id="rId6"/>
    <p:sldId id="273" r:id="rId7"/>
    <p:sldId id="283" r:id="rId8"/>
    <p:sldId id="284" r:id="rId9"/>
    <p:sldId id="282" r:id="rId10"/>
    <p:sldId id="285" r:id="rId11"/>
    <p:sldId id="281" r:id="rId12"/>
    <p:sldId id="287" r:id="rId13"/>
    <p:sldId id="274" r:id="rId14"/>
    <p:sldId id="259" r:id="rId15"/>
    <p:sldId id="270" r:id="rId16"/>
    <p:sldId id="260" r:id="rId17"/>
    <p:sldId id="280" r:id="rId18"/>
    <p:sldId id="261" r:id="rId19"/>
    <p:sldId id="266" r:id="rId20"/>
    <p:sldId id="263" r:id="rId21"/>
    <p:sldId id="264" r:id="rId22"/>
    <p:sldId id="265" r:id="rId23"/>
    <p:sldId id="262" r:id="rId24"/>
    <p:sldId id="271" r:id="rId25"/>
    <p:sldId id="286" r:id="rId26"/>
    <p:sldId id="258" r:id="rId27"/>
    <p:sldId id="268" r:id="rId28"/>
    <p:sldId id="267" r:id="rId29"/>
    <p:sldId id="272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4T17:56:00.7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4T17:55:59.2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CB71D4-4054-4799-AE3B-86DF994E2A99}" emma:medium="tactile" emma:mode="ink">
          <msink:context xmlns:msink="http://schemas.microsoft.com/ink/2010/main" type="writingRegion" rotatedBoundingBox="15207,3213 20343,3431 20273,5074 15137,4856">
            <msink:destinationLink direction="with" ref="{D51B6E1B-85CA-4BA0-847C-856796B6D43E}"/>
          </msink:context>
        </emma:interpretation>
      </emma:emma>
    </inkml:annotationXML>
    <inkml:traceGroup>
      <inkml:annotationXML>
        <emma:emma xmlns:emma="http://www.w3.org/2003/04/emma" version="1.0">
          <emma:interpretation id="{6EB5F045-830A-49FA-B8C0-5D5FC86ADA1F}" emma:medium="tactile" emma:mode="ink">
            <msink:context xmlns:msink="http://schemas.microsoft.com/ink/2010/main" type="paragraph" rotatedBoundingBox="15207,3213 20343,3431 20273,5074 15137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28E2E-87FB-4D56-BF47-230D524633C4}" emma:medium="tactile" emma:mode="ink">
              <msink:context xmlns:msink="http://schemas.microsoft.com/ink/2010/main" type="line" rotatedBoundingBox="15207,3213 20343,3431 20273,5074 15137,4856"/>
            </emma:interpretation>
          </emma:emma>
        </inkml:annotationXML>
        <inkml:traceGroup>
          <inkml:annotationXML>
            <emma:emma xmlns:emma="http://www.w3.org/2003/04/emma" version="1.0">
              <emma:interpretation id="{F61D7E54-CE88-43F4-9335-4A326BAACBB6}" emma:medium="tactile" emma:mode="ink">
                <msink:context xmlns:msink="http://schemas.microsoft.com/ink/2010/main" type="inkWord" rotatedBoundingBox="15295,3228 17990,3589 17802,4996 15106,4635"/>
              </emma:interpretation>
              <emma:one-of disjunction-type="recognition" id="oneOf0">
                <emma:interpretation id="interp0" emma:lang="en-US" emma:confidence="1">
                  <emma:literal>Long</emma:literal>
                </emma:interpretation>
                <emma:interpretation id="interp1" emma:lang="en-US" emma:confidence="0">
                  <emma:literal>L ong</emma:literal>
                </emma:interpretation>
                <emma:interpretation id="interp2" emma:lang="en-US" emma:confidence="0">
                  <emma:literal>L org</emma:literal>
                </emma:interpretation>
                <emma:interpretation id="interp3" emma:lang="en-US" emma:confidence="0">
                  <emma:literal>L Org</emma:literal>
                </emma:interpretation>
                <emma:interpretation id="interp4" emma:lang="en-US" emma:confidence="0">
                  <emma:literal>L ons</emma:literal>
                </emma:interpretation>
              </emma:one-of>
            </emma:emma>
          </inkml:annotationXML>
          <inkml:trace contextRef="#ctx0" brushRef="#br0">149 0 512,'0'0'0,"0"0"0,0 0 0,0 24 0,0 2 0,0 21 0,0 3 0,0 24 0,0 0 0,-24 25 0,24-25 0,-25 25 0,25-25 0,-24 24 0,-1-24 0,-1 0 0,2 1 0,24-27 0,0 2 0,0-25 0,0-1 0,0 26 0,24-50 0,2 24 0,23-24 0,0 0 0,1 0 0,23 0 0,1-24 0,0 24 0,1 0 0,-1-25 0,-25 25 0,25 0 0,-25 0 0,-25 0 0,1 0 0</inkml:trace>
          <inkml:trace contextRef="#ctx0" brushRef="#br0" timeOffset="436.8">1382 517 512,'-24'25'0,"24"-25"0,-25 49 0,-24 25 0,-1 25 0,1 0 0,-25 24 0,74-49 0,-25 25 0,25-50 0,25-24 0,-1-1 0,26-24 0,-1-24 0,26-26 0,-2 1 0,-23 0 0,23-26 0,-23 27 0,-26-27 0,1 26 0,-25 0 0,-25 24 0,1 0 0,-1 1 0,-24 48 0,24-24 0,-24 25 0</inkml:trace>
          <inkml:trace contextRef="#ctx0" brushRef="#br0" timeOffset="904.8">1728 1085 512,'0'0'0,"0"24"0,0-24 0,0 0 0,0 0 0,-25-24 0,25-1 0,0-25 0,0 2 0,0-27 0,0 1 0,25 25 0,24 0 0,0-1 0,-24 1 0,49 24 0,-25 25 0,0 25 0,-24 24 0,25 1 0,-1-1 0,-24 25 0,-1-25 0,1 26 0,-25-27 0,24 27 0,-24-1 0,-24-25 0,24 0 0,0 1 0,0-27 0,0 3 0,0-1 0</inkml:trace>
          <inkml:trace contextRef="#ctx0" brushRef="#br0" timeOffset="1435.2">2591 641 512,'0'0'0,"-25"24"0,25 2 0,-24-2 0,-26 50 0,25 24 0,0-23 0,1-2 0,24 1 0,0-49 0,0 24 0,24-49 0,1 0 0,0-24 0,0-26 0,0 26 0,-1-26 0,1 1 0,-1 0 0,-24 24 0,25 25 0,-25 0 0,25 0 0,-25 25 0,0 48 0,24 2 0,-24-1 0,0 0 0,0 0 0,0 0 0,-24 0 0,-1-25 0,0 1 0,-24-1 0,-25-1 0,24 2 0,-48-25 0,98-25 0</inkml:trace>
        </inkml:traceGroup>
        <inkml:traceGroup>
          <inkml:annotationXML>
            <emma:emma xmlns:emma="http://www.w3.org/2003/04/emma" version="1.0">
              <emma:interpretation id="{11228CE0-D4E1-41D3-A4AA-0D9C11800817}" emma:medium="tactile" emma:mode="ink">
                <msink:context xmlns:msink="http://schemas.microsoft.com/ink/2010/main" type="inkWord" rotatedBoundingBox="18411,3282 20472,4128 20032,5201 17970,4356"/>
              </emma:interpretation>
              <emma:one-of disjunction-type="recognition" id="oneOf1">
                <emma:interpretation id="interp5" emma:lang="en-US" emma:confidence="1">
                  <emma:literal>Run</emma:literal>
                </emma:interpretation>
                <emma:interpretation id="interp6" emma:lang="en-US" emma:confidence="0">
                  <emma:literal>Ran</emma:literal>
                </emma:interpretation>
                <emma:interpretation id="interp7" emma:lang="en-US" emma:confidence="0">
                  <emma:literal>Ruin</emma:literal>
                </emma:interpretation>
                <emma:interpretation id="interp8" emma:lang="en-US" emma:confidence="0">
                  <emma:literal>Rain</emma:literal>
                </emma:interpretation>
                <emma:interpretation id="interp9" emma:lang="en-US" emma:confidence="0">
                  <emma:literal>Rune</emma:literal>
                </emma:interpretation>
              </emma:one-of>
            </emma:emma>
          </inkml:annotationXML>
          <inkml:trace contextRef="#ctx0" brushRef="#br0" timeOffset="1950">3355 271 512,'0'0'0,"0"0"0,0 24 0,0 51 0,0 23 0,0 25 0,25 25 0,-25-24 0,25-1 0,-25-49 0,0 25 0,24-25 0,-24-24 0,0-3 0,0-21 0,0-1 0</inkml:trace>
          <inkml:trace contextRef="#ctx0" brushRef="#br0" timeOffset="2480.4">3207 147 512,'0'0'0,"24"0"0,1-24 0,25 24 0,-1 0 0,25 24 0,-25-24 0,50 50 0,-25-26 0,-24 26 0,24-1 0,-50 1 0,-24-2 0,0 2 0,-24-25 0,-26 24 0,26 0 0,-51 1 0,26 0 0,-50-2 0,50 2 0,-25-1 0,25-24 0,24 24 0,0 1 0,25-2 0,25-23 0,0 25 0,0-1 0,24 0 0,25-24 0,-25 0 0,25-25 0,-25 24 0,26 2 0,-51-26 0,50 24 0,-49-24 0,-1 23 0,1-23 0</inkml:trace>
          <inkml:trace contextRef="#ctx0" brushRef="#br0" timeOffset="2870.4">4070 937 512,'0'25'0,"0"-1"0,0 50 0,0-25 0,25 25 0,-25-24 0,25-26 0,0-24 0,-1 0 0,1 0 0,-25-24 0,0-26 0,24 1 0,-24 0 0,25-26 0,-25 27 0,0 23 0,0 0 0,0 25 0,0 0 0,25 25 0,-25 24 0,24 25 0,-24 0 0,25 0 0,-25-25 0,24 1 0,26-27 0,-50 3 0,24-26 0</inkml:trace>
          <inkml:trace contextRef="#ctx0" brushRef="#br0" timeOffset="3276">4489 1109 512,'0'0'0,"0"25"0,0 0 0,0-1 0,26-24 0,-26 25 0,24-25 0,-24-25 0,25 1 0,-25-1 0,0-24 0,24-1 0,-24 1 0,25 0 0,0-1 0,-1 26 0,1-1 0,24 50 0,0-25 0,0 49 0,0 1 0,-23 23 0,23-23 0,0-1 0,-24 0 0,0 1 0,-1 0 0,25-3 0,-49-47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4T17:56:02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1B6E1B-85CA-4BA0-847C-856796B6D43E}" emma:medium="tactile" emma:mode="ink">
          <msink:context xmlns:msink="http://schemas.microsoft.com/ink/2010/main" type="inkDrawing" rotatedBoundingBox="15955,4785 20590,4540 20599,4708 15963,4953" semanticType="underline" shapeName="Other">
            <msink:sourceLink direction="with" ref="{93CB71D4-4054-4799-AE3B-86DF994E2A99}"/>
          </msink:context>
        </emma:interpretation>
      </emma:emma>
    </inkml:annotationXML>
    <inkml:trace contextRef="#ctx0" brushRef="#br0">4637 0 512,'-25'0'0,"-24"0"0,0 26 0,-26-26 0,1 25 0,-24-1 0,-1 1 0,-25 0 0,1-25 0,-49 24 0,-1 1 0,1-1 0,-51 2 0,2-26 0,-1 24 0,-50-24 0,1 0 0,-25 25 0,-25-25 0,-24-25 0,-25 25 0,1 0 0,73-24 0,98 24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0486-CA27-4DA3-BC1B-4D772CCD70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E7C1-91DA-4C75-BBD7-7E127E5B5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6.emf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johnleanomics.files.wordpress.com/2009/04/image-thumb.png?w%3D463%26h%3D348&amp;imgrefurl=http://johnleanomics.wordpress.com/2009/04/&amp;usg=__JKCvAakpNfhVtuTyz3QxUVX8dYs=&amp;h=348&amp;w=463&amp;sz=55&amp;hl=en&amp;start=2&amp;um=1&amp;itbs=1&amp;tbnid=CZjfqx0RJ8Dt4M:&amp;tbnh=96&amp;tbnw=128&amp;prev=/images?q%3Dexplicit%2Bcosts%26hl%3Den%26safe%3Dactive%26sa%3DN%26um%3D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stuytownluxliving.com/assets_c/2009/10/mci-credit-thumb-515x550-689.jpg&amp;imgrefurl=http://stuytownluxliving.com/2009/10/resident-receives-refund-for-elevator-mci.html&amp;usg=__4M2HXpyDUhViHauAaWn-q0dt6FM=&amp;h=550&amp;w=514&amp;sz=61&amp;hl=en&amp;start=14&amp;um=1&amp;itbs=1&amp;tbnid=eHeXBvtPYzB2DM:&amp;tbnh=133&amp;tbnw=124&amp;prev=/images?q%3Drent%2Bbill%26hl%3Den%26safe%3Dactive%26um%3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r>
              <a:rPr lang="en-US" dirty="0" smtClean="0"/>
              <a:t>Producer Choice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57700"/>
            <a:ext cx="6400800" cy="1752600"/>
          </a:xfrm>
        </p:spPr>
        <p:txBody>
          <a:bodyPr/>
          <a:lstStyle/>
          <a:p>
            <a:r>
              <a:rPr lang="en-US" dirty="0" smtClean="0"/>
              <a:t>How Firms Behave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2" y="2057400"/>
            <a:ext cx="8325218" cy="25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Normal Profit?</a:t>
            </a:r>
          </a:p>
        </p:txBody>
      </p:sp>
      <p:sp>
        <p:nvSpPr>
          <p:cNvPr id="614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When Economic Profit = </a:t>
            </a:r>
          </a:p>
        </p:txBody>
      </p:sp>
    </p:spTree>
    <p:extLst>
      <p:ext uri="{BB962C8B-B14F-4D97-AF65-F5344CB8AC3E}">
        <p14:creationId xmlns:p14="http://schemas.microsoft.com/office/powerpoint/2010/main" val="1963080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14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8451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dirty="0" smtClean="0"/>
              <a:t>Profit Maximization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TR= P * Q</a:t>
            </a:r>
          </a:p>
          <a:p>
            <a:pPr algn="l"/>
            <a:r>
              <a:rPr lang="en-US" dirty="0" smtClean="0"/>
              <a:t>Profit= TR- TC</a:t>
            </a:r>
          </a:p>
          <a:p>
            <a:pPr algn="l"/>
            <a:r>
              <a:rPr lang="en-US" dirty="0" smtClean="0"/>
              <a:t>MR= Change in TR/ Change in Q</a:t>
            </a:r>
          </a:p>
          <a:p>
            <a:pPr algn="l"/>
            <a:endParaRPr lang="en-US" dirty="0"/>
          </a:p>
          <a:p>
            <a:pPr algn="l"/>
            <a:r>
              <a:rPr lang="en-US" sz="7200" dirty="0" smtClean="0">
                <a:solidFill>
                  <a:srgbClr val="FF0000"/>
                </a:solidFill>
              </a:rPr>
              <a:t>MR= MC </a:t>
            </a:r>
            <a:r>
              <a:rPr lang="en-US" sz="2400" dirty="0" smtClean="0">
                <a:solidFill>
                  <a:srgbClr val="FF0000"/>
                </a:solidFill>
              </a:rPr>
              <a:t>that’s were you want to be!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7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34954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838200"/>
            <a:ext cx="9947275" cy="74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many people should a firm hire?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543800" cy="4191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Total Physical Product (TPP)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Average Physical Product (APP)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total product/ units of labor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Marginal Physical Product (MPP)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change in total product/ change in labor input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Diminishing Returns</a:t>
            </a:r>
            <a:endParaRPr lang="en-US" dirty="0"/>
          </a:p>
        </p:txBody>
      </p:sp>
      <p:pic>
        <p:nvPicPr>
          <p:cNvPr id="2050" name="Picture 2" descr="C:\Users\jgill.NPCSD.004\AppData\Local\Microsoft\Windows\Temporary Internet Files\Content.IE5\XGF2OCN5\01a2fXF57ecCO_55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362074"/>
            <a:ext cx="7307037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Law of Diminishing Returns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36649" cy="39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61335"/>
            <a:ext cx="4882464" cy="37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Eventually- By the End of the Block</a:t>
            </a:r>
            <a:endParaRPr lang="en-US" altLang="en-US" dirty="0"/>
          </a:p>
        </p:txBody>
      </p:sp>
      <p:pic>
        <p:nvPicPr>
          <p:cNvPr id="7173" name="Picture 5" descr="AVC_Graph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562600" cy="52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TC= FC +VC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Costs</a:t>
            </a:r>
          </a:p>
          <a:p>
            <a:endParaRPr lang="en-US" dirty="0"/>
          </a:p>
          <a:p>
            <a:r>
              <a:rPr lang="en-US" dirty="0" smtClean="0"/>
              <a:t>Fixed Costs: those that do not vary with change in output (independent)</a:t>
            </a:r>
          </a:p>
          <a:p>
            <a:endParaRPr lang="en-US" dirty="0"/>
          </a:p>
          <a:p>
            <a:r>
              <a:rPr lang="en-US" dirty="0" smtClean="0"/>
              <a:t>Variable Costs: those that change with the level of output (dependent)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Sunk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do anything about it</a:t>
            </a:r>
          </a:p>
          <a:p>
            <a:r>
              <a:rPr lang="en-US" dirty="0" smtClean="0"/>
              <a:t>“What’s done is done”</a:t>
            </a:r>
          </a:p>
          <a:p>
            <a:r>
              <a:rPr lang="en-US" dirty="0" smtClean="0"/>
              <a:t>“Give me your wand”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24" y="2438400"/>
            <a:ext cx="359175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62960"/>
            <a:ext cx="2362200" cy="26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pple-Financial-Performance-2Q-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2813"/>
            <a:ext cx="5381625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Profits?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2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AFC= TFC/Q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AVC= TVC/Q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ATC= AFC + AVC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438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Marginal Costs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MC=  additional (extra) costs of production, (1 more unit of output)</a:t>
            </a:r>
          </a:p>
          <a:p>
            <a:endParaRPr lang="en-US" dirty="0"/>
          </a:p>
          <a:p>
            <a:r>
              <a:rPr lang="en-US" dirty="0" smtClean="0"/>
              <a:t>MC= change in TC/ change in Q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1234"/>
            <a:ext cx="4746625" cy="294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Production Curves and Cost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					Costs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4607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94" y="2286000"/>
            <a:ext cx="3512956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 Graphs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3681"/>
            <a:ext cx="4876799" cy="446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0419"/>
            <a:ext cx="6477000" cy="49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and Short 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 Run has some fixed costs</a:t>
            </a:r>
          </a:p>
          <a:p>
            <a:r>
              <a:rPr lang="en-US" dirty="0" smtClean="0"/>
              <a:t>Is it time to cut costs or build a new plant?</a:t>
            </a:r>
          </a:p>
          <a:p>
            <a:r>
              <a:rPr lang="en-US" dirty="0" smtClean="0"/>
              <a:t>Returns to Scale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costs are variable</a:t>
            </a:r>
          </a:p>
          <a:p>
            <a:r>
              <a:rPr lang="en-US" dirty="0" smtClean="0"/>
              <a:t>Economies of Scale</a:t>
            </a:r>
          </a:p>
          <a:p>
            <a:r>
              <a:rPr lang="en-US" dirty="0" smtClean="0"/>
              <a:t>Diseconomies of Scale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880355" y="1562428"/>
              <a:ext cx="9000" cy="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5459435" y="1163188"/>
              <a:ext cx="1847160" cy="621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7555" y="1151308"/>
                <a:ext cx="18709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743835" y="1641988"/>
              <a:ext cx="1669680" cy="91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1955" y="1630108"/>
                <a:ext cx="169344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8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smtClean="0">
                <a:solidFill>
                  <a:srgbClr val="C00000"/>
                </a:solidFill>
              </a:rPr>
              <a:t>time</a:t>
            </a:r>
            <a:r>
              <a:rPr lang="en-US" dirty="0" smtClean="0"/>
              <a:t> to expand or cut back?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Run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 least one fixed cost</a:t>
            </a:r>
          </a:p>
          <a:p>
            <a:r>
              <a:rPr lang="en-US" dirty="0" smtClean="0"/>
              <a:t>Usually land or capital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 Run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costs are variable</a:t>
            </a:r>
          </a:p>
          <a:p>
            <a:r>
              <a:rPr lang="en-US" dirty="0" smtClean="0"/>
              <a:t>No exact time frame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76" y="1066800"/>
            <a:ext cx="2295525" cy="10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80334"/>
            <a:ext cx="8543925" cy="292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 Run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costs are variable</a:t>
            </a:r>
          </a:p>
          <a:p>
            <a:r>
              <a:rPr lang="en-US" dirty="0" smtClean="0"/>
              <a:t>When is it time to expand your firm?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68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Economies of Scale:  long-run ATC is downward sloping</a:t>
            </a:r>
          </a:p>
          <a:p>
            <a:endParaRPr lang="en-US" dirty="0"/>
          </a:p>
          <a:p>
            <a:r>
              <a:rPr lang="en-US" dirty="0" smtClean="0"/>
              <a:t>Constant Returns </a:t>
            </a:r>
            <a:r>
              <a:rPr lang="en-US" smtClean="0"/>
              <a:t>to Scale: </a:t>
            </a:r>
            <a:r>
              <a:rPr lang="en-US" dirty="0" smtClean="0"/>
              <a:t>long- run ATC is horizontal</a:t>
            </a:r>
          </a:p>
          <a:p>
            <a:endParaRPr lang="en-US" dirty="0"/>
          </a:p>
          <a:p>
            <a:r>
              <a:rPr lang="en-US" dirty="0" smtClean="0"/>
              <a:t>Diseconomies of Scale: long run ATC is upward sloping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business people study these graphs?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2063"/>
            <a:ext cx="4419600" cy="50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as-pr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132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as_p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3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smtClean="0"/>
              <a:t>got this!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57" y="1582883"/>
            <a:ext cx="4516243" cy="42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en-US"/>
              <a:t>Profit$$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3" name="Picture 5" descr="business-increase-pro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89154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Profit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		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Includes opportunity Costs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$$$$ and cents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102622" cy="374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Profit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Accounting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TR= P*Q</a:t>
            </a:r>
          </a:p>
          <a:p>
            <a:r>
              <a:rPr lang="en-US" dirty="0" smtClean="0"/>
              <a:t>Accounting Profit: TR- TC</a:t>
            </a:r>
          </a:p>
          <a:p>
            <a:r>
              <a:rPr lang="en-US" dirty="0" smtClean="0"/>
              <a:t>Explicit Costs Only!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Is it worth being an entrepreneur?</a:t>
            </a:r>
          </a:p>
          <a:p>
            <a:r>
              <a:rPr lang="en-US" dirty="0" smtClean="0"/>
              <a:t>Opportunity Costs= Implicit Costs</a:t>
            </a:r>
          </a:p>
          <a:p>
            <a:r>
              <a:rPr lang="en-US" dirty="0" smtClean="0"/>
              <a:t>Economic Profit= TR- TC (including Implicit Costs)</a:t>
            </a:r>
          </a:p>
          <a:p>
            <a:r>
              <a:rPr lang="en-US" dirty="0" smtClean="0"/>
              <a:t>Normal Economic Profits=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Implicit</a:t>
            </a:r>
            <a:r>
              <a:rPr lang="en-US" altLang="en-US" smtClean="0"/>
              <a:t> (opportunity) Costs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Does not require an outlay of money.  Its worth is based on </a:t>
            </a:r>
            <a:r>
              <a:rPr lang="en-US" altLang="en-US" smtClean="0">
                <a:solidFill>
                  <a:srgbClr val="C00000"/>
                </a:solidFill>
              </a:rPr>
              <a:t>value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72509"/>
            <a:ext cx="8453437" cy="63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06870"/>
            <a:ext cx="2152650" cy="16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Profit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Accounting	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TR- Explicit Costs</a:t>
            </a:r>
          </a:p>
        </p:txBody>
      </p:sp>
      <p:sp>
        <p:nvSpPr>
          <p:cNvPr id="512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</a:t>
            </a:r>
          </a:p>
        </p:txBody>
      </p:sp>
      <p:sp>
        <p:nvSpPr>
          <p:cNvPr id="512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TR- Opportunity Costs</a:t>
            </a:r>
          </a:p>
          <a:p>
            <a:pPr eaLnBrk="1" hangingPunct="1"/>
            <a:r>
              <a:rPr lang="en-US" altLang="en-US" smtClean="0"/>
              <a:t>OC= IC + EC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7086600" cy="318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4110037"/>
            <a:ext cx="2867608" cy="56367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000" dirty="0">
                <a:latin typeface="Calibri" pitchFamily="34" charset="0"/>
              </a:rPr>
              <a:t>Opportunity (economic)</a:t>
            </a:r>
            <a:endParaRPr lang="en-US" altLang="en-US" sz="1000" dirty="0">
              <a:latin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1000" dirty="0">
                <a:latin typeface="Calibri" pitchFamily="34" charset="0"/>
              </a:rPr>
              <a:t>Cost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5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400" u="sng" smtClean="0">
                <a:solidFill>
                  <a:schemeClr val="tx1"/>
                </a:solidFill>
                <a:latin typeface="Verdana" pitchFamily="34" charset="0"/>
              </a:rPr>
              <a:t>Explicit Costs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Verdana" pitchFamily="34" charset="0"/>
              </a:rPr>
              <a:t>Costs that business managers pay out of pocket because they must be paid.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3581400"/>
            <a:ext cx="3276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Verdana" pitchFamily="34" charset="0"/>
              </a:rPr>
              <a:t>Some Explicit Costs Include: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Verdana" pitchFamily="34" charset="0"/>
              </a:rPr>
              <a:t>1.wages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Verdana" pitchFamily="34" charset="0"/>
              </a:rPr>
              <a:t>2.taxes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Verdana" pitchFamily="34" charset="0"/>
              </a:rPr>
              <a:t>3.rent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Verdana" pitchFamily="34" charset="0"/>
              </a:rPr>
              <a:t>4. machinery </a:t>
            </a:r>
          </a:p>
        </p:txBody>
      </p:sp>
      <p:pic>
        <p:nvPicPr>
          <p:cNvPr id="3077" name="Picture 6" descr="image-thum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mci-credit-thumb-515x550-68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438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443</Words>
  <Application>Microsoft Office PowerPoint</Application>
  <PresentationFormat>On-screen Show (4:3)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Office Theme</vt:lpstr>
      <vt:lpstr>Producer Choice</vt:lpstr>
      <vt:lpstr>What are Profits?</vt:lpstr>
      <vt:lpstr>PowerPoint Presentation</vt:lpstr>
      <vt:lpstr>Profit$$</vt:lpstr>
      <vt:lpstr>Types of Profit</vt:lpstr>
      <vt:lpstr>Types of Profit</vt:lpstr>
      <vt:lpstr>Implicit (opportunity) Costs</vt:lpstr>
      <vt:lpstr>Types of Profit</vt:lpstr>
      <vt:lpstr>Explicit Costs</vt:lpstr>
      <vt:lpstr>What is Normal Profit?</vt:lpstr>
      <vt:lpstr>0</vt:lpstr>
      <vt:lpstr>Profit Maximization</vt:lpstr>
      <vt:lpstr>PowerPoint Presentation</vt:lpstr>
      <vt:lpstr>How many people should a firm hire?</vt:lpstr>
      <vt:lpstr>Diminishing Returns</vt:lpstr>
      <vt:lpstr>Production Graphs</vt:lpstr>
      <vt:lpstr>Eventually- By the End of the Block</vt:lpstr>
      <vt:lpstr>TC= FC +VC</vt:lpstr>
      <vt:lpstr>Sunk Costs</vt:lpstr>
      <vt:lpstr>Average Costs</vt:lpstr>
      <vt:lpstr>Marginal Costs</vt:lpstr>
      <vt:lpstr>Relationship Between Production Curves and Cost Curves</vt:lpstr>
      <vt:lpstr>Total Cost Graphs</vt:lpstr>
      <vt:lpstr>Table Talk</vt:lpstr>
      <vt:lpstr>Long Run and Short Run</vt:lpstr>
      <vt:lpstr>Is it time to expand or cut back?</vt:lpstr>
      <vt:lpstr>Long- Run Graphs</vt:lpstr>
      <vt:lpstr>Long Run Decisions</vt:lpstr>
      <vt:lpstr>Why do business people study these graphs?</vt:lpstr>
      <vt:lpstr>You got 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Gill, James</cp:lastModifiedBy>
  <cp:revision>43</cp:revision>
  <dcterms:created xsi:type="dcterms:W3CDTF">2014-04-03T19:02:26Z</dcterms:created>
  <dcterms:modified xsi:type="dcterms:W3CDTF">2019-11-04T14:47:41Z</dcterms:modified>
</cp:coreProperties>
</file>